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0"/>
  </p:notesMasterIdLst>
  <p:sldIdLst>
    <p:sldId id="259" r:id="rId2"/>
    <p:sldId id="524" r:id="rId3"/>
    <p:sldId id="495" r:id="rId4"/>
    <p:sldId id="496" r:id="rId5"/>
    <p:sldId id="503" r:id="rId6"/>
    <p:sldId id="515" r:id="rId7"/>
    <p:sldId id="525" r:id="rId8"/>
    <p:sldId id="498" r:id="rId9"/>
    <p:sldId id="533" r:id="rId10"/>
    <p:sldId id="534" r:id="rId11"/>
    <p:sldId id="530" r:id="rId12"/>
    <p:sldId id="531" r:id="rId13"/>
    <p:sldId id="535" r:id="rId14"/>
    <p:sldId id="536" r:id="rId15"/>
    <p:sldId id="554" r:id="rId16"/>
    <p:sldId id="528" r:id="rId17"/>
    <p:sldId id="529" r:id="rId18"/>
    <p:sldId id="545" r:id="rId19"/>
    <p:sldId id="519" r:id="rId20"/>
    <p:sldId id="499" r:id="rId21"/>
    <p:sldId id="500" r:id="rId22"/>
    <p:sldId id="546" r:id="rId23"/>
    <p:sldId id="526" r:id="rId24"/>
    <p:sldId id="537" r:id="rId25"/>
    <p:sldId id="527" r:id="rId26"/>
    <p:sldId id="543" r:id="rId27"/>
    <p:sldId id="516" r:id="rId28"/>
    <p:sldId id="501" r:id="rId29"/>
    <p:sldId id="505" r:id="rId30"/>
    <p:sldId id="551" r:id="rId31"/>
    <p:sldId id="552" r:id="rId32"/>
    <p:sldId id="553" r:id="rId33"/>
    <p:sldId id="544" r:id="rId34"/>
    <p:sldId id="550" r:id="rId35"/>
    <p:sldId id="549" r:id="rId36"/>
    <p:sldId id="548" r:id="rId37"/>
    <p:sldId id="547" r:id="rId38"/>
    <p:sldId id="522" r:id="rId39"/>
    <p:sldId id="523" r:id="rId40"/>
    <p:sldId id="521" r:id="rId41"/>
    <p:sldId id="507" r:id="rId42"/>
    <p:sldId id="520" r:id="rId43"/>
    <p:sldId id="506" r:id="rId44"/>
    <p:sldId id="539" r:id="rId45"/>
    <p:sldId id="538" r:id="rId46"/>
    <p:sldId id="540" r:id="rId47"/>
    <p:sldId id="514" r:id="rId48"/>
    <p:sldId id="502" r:id="rId49"/>
    <p:sldId id="541" r:id="rId50"/>
    <p:sldId id="508" r:id="rId51"/>
    <p:sldId id="509" r:id="rId52"/>
    <p:sldId id="510" r:id="rId53"/>
    <p:sldId id="518" r:id="rId54"/>
    <p:sldId id="504" r:id="rId55"/>
    <p:sldId id="511" r:id="rId56"/>
    <p:sldId id="512" r:id="rId57"/>
    <p:sldId id="557" r:id="rId58"/>
    <p:sldId id="556" r:id="rId59"/>
  </p:sldIdLst>
  <p:sldSz cx="9144000" cy="6858000" type="screen4x3"/>
  <p:notesSz cx="6858000" cy="9144000"/>
  <p:custDataLst>
    <p:tags r:id="rId61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104"/>
  </p:normalViewPr>
  <p:slideViewPr>
    <p:cSldViewPr>
      <p:cViewPr varScale="1">
        <p:scale>
          <a:sx n="83" d="100"/>
          <a:sy n="83" d="100"/>
        </p:scale>
        <p:origin x="14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8E6C0-9EAD-4467-A0E1-49D813ABD5EA}" type="datetimeFigureOut">
              <a:rPr lang="nl-NL" smtClean="0"/>
              <a:t>18-7-2024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24039-AFFD-4BFA-8901-B39FB4B65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06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86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04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1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58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88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344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12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55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82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23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78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1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61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82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02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28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98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60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05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16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62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12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4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48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046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77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1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39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1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6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6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023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21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4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693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58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904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521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4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3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77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6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18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65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0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D950C304-4430-4B77-AF92-CF264CA36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410200"/>
            <a:ext cx="593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932FB39-71C8-4708-AA65-5EB29F9E8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5227638"/>
            <a:ext cx="593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A2C4E68-F03B-4F97-9242-9866226A6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5227638"/>
            <a:ext cx="593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2" y="3670320"/>
            <a:ext cx="5938838" cy="709613"/>
          </a:xfrm>
        </p:spPr>
        <p:txBody>
          <a:bodyPr lIns="0" tIns="0" rIns="0" bIns="0"/>
          <a:lstStyle>
            <a:lvl1pPr>
              <a:defRPr sz="3600"/>
            </a:lvl1pPr>
          </a:lstStyle>
          <a:p>
            <a:pPr lvl="0"/>
            <a:endParaRPr lang="nl-NL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59002" y="4724400"/>
            <a:ext cx="5938838" cy="457200"/>
          </a:xfrm>
        </p:spPr>
        <p:txBody>
          <a:bodyPr lIns="0" tIns="0" rIns="0" bIns="0" anchor="ctr"/>
          <a:lstStyle>
            <a:lvl1pPr>
              <a:lnSpc>
                <a:spcPts val="1800"/>
              </a:lnSpc>
              <a:defRPr sz="1800"/>
            </a:lvl1pPr>
          </a:lstStyle>
          <a:p>
            <a:pPr lvl="0"/>
            <a:endParaRPr lang="nl-NL" noProof="0"/>
          </a:p>
          <a:p>
            <a:pPr lvl="0"/>
            <a:endParaRPr lang="nl-NL" noProof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AFE62E-DEA5-47AB-B3A7-AD09DF28E0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A9B396-463A-493A-8089-808EB4181A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020ACC-B790-427E-A938-0FBCD04A8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9F721-602E-474E-8CAC-16810185439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0769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5C0C3C-E317-447F-AE2E-2F9B56B12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491707-0B99-49DC-B367-D2EAEB0F2B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0D1653-6271-46D1-9934-A3C8A1F8D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00EA0-CDF5-4E2F-AA65-B51D35B6C88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619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067429" y="1143020"/>
            <a:ext cx="1806575" cy="4506913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47720" y="1143020"/>
            <a:ext cx="5267325" cy="450691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DC567-A694-4949-B2E5-0DE0C5B412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A22DD3-D395-44A7-AF7A-19ED775F3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F65DC0-054D-44B7-9507-D9C3AA3AB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15D21-EAF8-4CC9-AE3E-7C177968598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313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kst en media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1143002"/>
            <a:ext cx="7212013" cy="6477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61988" y="2093913"/>
            <a:ext cx="3529012" cy="3556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media 3"/>
          <p:cNvSpPr>
            <a:spLocks noGrp="1"/>
          </p:cNvSpPr>
          <p:nvPr>
            <p:ph type="media" sz="half" idx="2"/>
          </p:nvPr>
        </p:nvSpPr>
        <p:spPr>
          <a:xfrm>
            <a:off x="4343401" y="2093913"/>
            <a:ext cx="3530600" cy="35560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01937-5F88-4FAB-A0A7-A48B0FDA8A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4C41D5-4D7A-4516-8F38-F6D58CE48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F806B1-EC16-4E7F-B886-CB0A405DD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96B04-2589-49AA-A987-93B56D18FD3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98769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39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D1C4DE-B65C-4855-8E0D-84A6464297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462C5F-912D-40A2-812B-38007963D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CEC357-78BE-4C1B-8633-D5D1CE713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BB45E-AF31-4806-B454-F2B66F42844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6021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0" indent="0">
              <a:buNone/>
              <a:defRPr sz="1800"/>
            </a:lvl2pPr>
            <a:lvl3pPr marL="914220" indent="0">
              <a:buNone/>
              <a:defRPr sz="1600"/>
            </a:lvl3pPr>
            <a:lvl4pPr marL="1371330" indent="0">
              <a:buNone/>
              <a:defRPr sz="1400"/>
            </a:lvl4pPr>
            <a:lvl5pPr marL="1828440" indent="0">
              <a:buNone/>
              <a:defRPr sz="1400"/>
            </a:lvl5pPr>
            <a:lvl6pPr marL="2285550" indent="0">
              <a:buNone/>
              <a:defRPr sz="1400"/>
            </a:lvl6pPr>
            <a:lvl7pPr marL="2742660" indent="0">
              <a:buNone/>
              <a:defRPr sz="1400"/>
            </a:lvl7pPr>
            <a:lvl8pPr marL="3199760" indent="0">
              <a:buNone/>
              <a:defRPr sz="1400"/>
            </a:lvl8pPr>
            <a:lvl9pPr marL="3656876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9B4229-5366-4A21-B1EC-10D027B0D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85345B-98F9-430A-9A8B-E0BB58FEA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D981AE-F659-4AEF-9295-8AC319D16B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C9DF2-7074-4D46-9E12-D5B52D1299E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283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61988" y="2093913"/>
            <a:ext cx="3529012" cy="355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43401" y="2093913"/>
            <a:ext cx="3530600" cy="355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6130E-88D9-46BC-A5AD-6D9E216BE0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45A9F-7BE7-43CF-9195-EEAE3B8C6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1159C-9C11-4352-883A-538A6FD2F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EC58B-1BCA-4838-85AF-718E80EFF60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3314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30" indent="0">
              <a:buNone/>
              <a:defRPr sz="1600" b="1"/>
            </a:lvl4pPr>
            <a:lvl5pPr marL="1828440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6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7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30" indent="0">
              <a:buNone/>
              <a:defRPr sz="1600" b="1"/>
            </a:lvl4pPr>
            <a:lvl5pPr marL="1828440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6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7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DDB95DC-232B-40BF-A547-1AD2B83F3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C90179-284E-4A84-A6D2-4DA1CCBBE2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5381F5-6CDA-451F-B29F-AEFF4845FB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2F258-C2DF-4653-BD16-BB7617A81BB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1831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D9BC0C-2EB1-49FF-8EDC-A95B06274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2D4089-17A0-4E55-B684-D43AE79D52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D216F9-73AF-48F0-92CB-0F1D2196E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618B4-B9B9-405D-A63A-AD5C29C64DD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9879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DAF07B-2CDF-41CB-B574-99268B3C06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E3F3F6-AD9C-4061-A575-40F7C2CF1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AD7B54-AB96-4110-8CBE-050452AC6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409B7-1CD1-4EBD-ABE6-F4BDC816075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5508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20" indent="0">
              <a:buNone/>
              <a:defRPr sz="1000"/>
            </a:lvl3pPr>
            <a:lvl4pPr marL="1371330" indent="0">
              <a:buNone/>
              <a:defRPr sz="900"/>
            </a:lvl4pPr>
            <a:lvl5pPr marL="1828440" indent="0">
              <a:buNone/>
              <a:defRPr sz="900"/>
            </a:lvl5pPr>
            <a:lvl6pPr marL="2285550" indent="0">
              <a:buNone/>
              <a:defRPr sz="900"/>
            </a:lvl6pPr>
            <a:lvl7pPr marL="2742660" indent="0">
              <a:buNone/>
              <a:defRPr sz="900"/>
            </a:lvl7pPr>
            <a:lvl8pPr marL="3199760" indent="0">
              <a:buNone/>
              <a:defRPr sz="900"/>
            </a:lvl8pPr>
            <a:lvl9pPr marL="365687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6957D-E40A-46DB-B92A-1EC1C578A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9EDD3A-90E1-4501-82B4-ECC20CAFB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7B703-0C4E-42E7-B03F-BD8E891891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432A0-CC0E-4C7E-955B-7F2DFD32156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5545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0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0" indent="0">
              <a:buNone/>
              <a:defRPr sz="2000"/>
            </a:lvl5pPr>
            <a:lvl6pPr marL="2285550" indent="0">
              <a:buNone/>
              <a:defRPr sz="2000"/>
            </a:lvl6pPr>
            <a:lvl7pPr marL="2742660" indent="0">
              <a:buNone/>
              <a:defRPr sz="2000"/>
            </a:lvl7pPr>
            <a:lvl8pPr marL="3199760" indent="0">
              <a:buNone/>
              <a:defRPr sz="2000"/>
            </a:lvl8pPr>
            <a:lvl9pPr marL="3656876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20" indent="0">
              <a:buNone/>
              <a:defRPr sz="1000"/>
            </a:lvl3pPr>
            <a:lvl4pPr marL="1371330" indent="0">
              <a:buNone/>
              <a:defRPr sz="900"/>
            </a:lvl4pPr>
            <a:lvl5pPr marL="1828440" indent="0">
              <a:buNone/>
              <a:defRPr sz="900"/>
            </a:lvl5pPr>
            <a:lvl6pPr marL="2285550" indent="0">
              <a:buNone/>
              <a:defRPr sz="900"/>
            </a:lvl6pPr>
            <a:lvl7pPr marL="2742660" indent="0">
              <a:buNone/>
              <a:defRPr sz="900"/>
            </a:lvl7pPr>
            <a:lvl8pPr marL="3199760" indent="0">
              <a:buNone/>
              <a:defRPr sz="900"/>
            </a:lvl8pPr>
            <a:lvl9pPr marL="365687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E1529-0A96-42BB-BD15-945FA59C2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9EFC69-8DF5-4C74-AFC4-DA98439D51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9D944-DDC5-4C2C-9F74-357CA4329B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5FCAD-4D9C-46B7-B3E1-B23E4CB7CA2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8359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0DD547-1FBF-4D5C-BB8A-5C9545954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143000"/>
            <a:ext cx="72120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6CFA6F-E5E8-46B5-BE0A-1C822E39A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2093913"/>
            <a:ext cx="72120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3971C3-59F5-42F6-ABA3-E4A027CBE7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C4C2D8-C99E-4B71-9D70-62C7990248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43BD157-92AD-48A0-9125-7693FEF7CF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D148E6-4EF1-4756-B2E4-ACEED7903BD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4349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5pPr>
      <a:lvl6pPr marL="45711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6pPr>
      <a:lvl7pPr marL="91422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7pPr>
      <a:lvl8pPr marL="137133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8pPr>
      <a:lvl9pPr marL="182844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77825" indent="-187325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796925" indent="-2238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16025" indent="-2238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1635125" indent="-2238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096668" indent="-228555" algn="l" rtl="0" fontAlgn="base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553778" indent="-228555" algn="l" rtl="0" fontAlgn="base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010888" indent="-228555" algn="l" rtl="0" fontAlgn="base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467994" indent="-228555" algn="l" rtl="0" fontAlgn="base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6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noorderpoort.nl/media/1996/np-16_1153-gps-naar-wendbaar-vakmanschap-1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noorderpoort.nl/media/1996/np-16_1153-gps-naar-wendbaar-vakmanschap-1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s://forms.office.com/Pages/DesignPage.aspx#FormId=nkK-N4Vuz0KvwRPGWHsrPz97aj2lPp5EolIQ2djVWENUOVowM0szNEtRWEFYNjVPQ0xZQkEySFVTUy4u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utlook.office.com/owa/service.svc/s/GetFileAttachment?id=AAMkAGZkNmM0MjNiLTA3MzMtNDY2NC1iNDkyLWMyMzc1ODVhMmE1MwBGAAAAAABu7IT7KPvySZnNTnV%2FQsFyBwA8MmFMLBNqQZT48Ws6UClcAAAAAAEMAAA8MmFMLBNqQZT48Ws6UClcAAC1I3IiAAABEgAQAFsmO%2FIgaGRMheG8PrjJjR0%3D&amp;X-OWA-CANARY=uJ4oHdQ0FkSrKQGnIQJDfYBxl63TGtQYPEW52lPDuGLwv_Ge0egdyfGWfWxl3peEY61QdVIHUp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86" y="0"/>
            <a:ext cx="9202286" cy="702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03508" y="157076"/>
            <a:ext cx="4297364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40" b="1" dirty="0"/>
              <a:t>“De school mag geen voorbereiding zijn op het leven, </a:t>
            </a:r>
          </a:p>
          <a:p>
            <a:r>
              <a:rPr lang="nl-NL" sz="2240" b="1" dirty="0"/>
              <a:t>ze is het leven zelf.”</a:t>
            </a:r>
          </a:p>
          <a:p>
            <a:r>
              <a:rPr lang="nl-NL" sz="2240" b="1" dirty="0"/>
              <a:t>(John </a:t>
            </a:r>
            <a:r>
              <a:rPr lang="nl-NL" sz="2240" b="1" dirty="0" err="1"/>
              <a:t>Dewey</a:t>
            </a:r>
            <a:r>
              <a:rPr lang="nl-NL" sz="224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8387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302238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71183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339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verantwoordelijkheid ligt vaak bij één persoon in plaats van bij het hele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68708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verantwoordelijkheid ligt vaak bij één persoon in plaats van bij het hele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niet overal sprake van stimulerende activiteiten</a:t>
            </a:r>
          </a:p>
          <a:p>
            <a:pPr marL="0" indent="0"/>
            <a:endParaRPr lang="nl-NL" dirty="0"/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57540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verantwoordelijkheid ligt vaak bij één persoon in plaats van bij het hele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niet overal sprake van stimulerende activiteiten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inzicht in de opbrengsten van ons onderwijs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46226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nu</a:t>
            </a:r>
          </a:p>
          <a:p>
            <a:endParaRPr lang="nl-NL" b="1" dirty="0"/>
          </a:p>
          <a:p>
            <a:r>
              <a:rPr lang="nl-NL" b="1" dirty="0"/>
              <a:t>Situatie 2019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verantwoordelijkheid ligt vaak bij één persoon in plaats van bij het hele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niet overal sprake van stimulerende activiteiten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inzicht in de opbrengsten van ons onderwijs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7133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1970AA-32B0-473A-935C-543C50BC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2"/>
            <a:ext cx="7212012" cy="4071391"/>
          </a:xfrm>
        </p:spPr>
        <p:txBody>
          <a:bodyPr/>
          <a:lstStyle/>
          <a:p>
            <a:pPr algn="ctr"/>
            <a:r>
              <a:rPr lang="nl-NL" b="1" dirty="0"/>
              <a:t>Kortom: </a:t>
            </a:r>
          </a:p>
          <a:p>
            <a:endParaRPr lang="nl-NL" b="1" dirty="0"/>
          </a:p>
          <a:p>
            <a:pPr algn="ctr">
              <a:lnSpc>
                <a:spcPct val="200000"/>
              </a:lnSpc>
            </a:pPr>
            <a:r>
              <a:rPr lang="nl-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We kunnen de belofte niet waarmaken dat elke student zich gedurende zijn beroepsopleiding blijft ontwikkelen in </a:t>
            </a:r>
          </a:p>
          <a:p>
            <a:pPr algn="ctr">
              <a:lnSpc>
                <a:spcPct val="200000"/>
              </a:lnSpc>
            </a:pPr>
            <a:r>
              <a:rPr lang="nl-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Burgerschap. </a:t>
            </a:r>
          </a:p>
          <a:p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4E3877-4060-4CA3-AC41-6B9C4A7F35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996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22350"/>
            <a:ext cx="7190432" cy="4627563"/>
          </a:xfrm>
        </p:spPr>
        <p:txBody>
          <a:bodyPr/>
          <a:lstStyle/>
          <a:p>
            <a:pPr algn="ctr"/>
            <a:endParaRPr lang="nl-NL" b="1" dirty="0"/>
          </a:p>
          <a:p>
            <a:r>
              <a:rPr lang="nl-NL" b="1" dirty="0"/>
              <a:t>     </a:t>
            </a:r>
          </a:p>
          <a:p>
            <a:endParaRPr lang="nl-NL" b="1" dirty="0"/>
          </a:p>
          <a:p>
            <a:r>
              <a:rPr lang="nl-NL" b="1" dirty="0"/>
              <a:t>     </a:t>
            </a:r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r>
              <a:rPr lang="nl-NL" b="1" dirty="0"/>
              <a:t>         </a:t>
            </a:r>
            <a:br>
              <a:rPr lang="nl-NL" b="1" dirty="0"/>
            </a:br>
            <a:r>
              <a:rPr lang="nl-NL" b="1" dirty="0"/>
              <a:t> </a:t>
            </a:r>
          </a:p>
          <a:p>
            <a:pPr algn="ctr"/>
            <a:r>
              <a:rPr lang="nl-NL" b="1" dirty="0"/>
              <a:t> </a:t>
            </a:r>
            <a:r>
              <a:rPr lang="nl-NL" b="1" i="1" u="sng" dirty="0"/>
              <a:t>Het komt niet vanzelf goed!</a:t>
            </a:r>
            <a:endParaRPr lang="nl-NL" b="1" i="1" dirty="0"/>
          </a:p>
          <a:p>
            <a:pPr algn="ctr"/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r>
              <a:rPr lang="nl-NL" b="1" dirty="0"/>
              <a:t> </a:t>
            </a:r>
          </a:p>
          <a:p>
            <a:endParaRPr lang="nl-NL" b="1" dirty="0"/>
          </a:p>
          <a:p>
            <a:endParaRPr lang="nl-NL" dirty="0"/>
          </a:p>
        </p:txBody>
      </p:sp>
      <p:pic>
        <p:nvPicPr>
          <p:cNvPr id="6146" name="Picture 2" descr="Afbeeldingsresultaat voor onderwijs burgerschap cartoon">
            <a:extLst>
              <a:ext uri="{FF2B5EF4-FFF2-40B4-BE49-F238E27FC236}">
                <a16:creationId xmlns:a16="http://schemas.microsoft.com/office/drawing/2014/main" id="{F2E323E2-D386-463F-91CC-122B97E8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88" y="1064726"/>
            <a:ext cx="5283392" cy="379026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8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Overheidsbemoeienis of Zelforganisatie?</a:t>
            </a:r>
          </a:p>
          <a:p>
            <a:pPr algn="ctr"/>
            <a:endParaRPr lang="nl-NL" b="1" dirty="0"/>
          </a:p>
          <a:p>
            <a:pPr algn="ctr">
              <a:lnSpc>
                <a:spcPct val="150000"/>
              </a:lnSpc>
            </a:pPr>
            <a:r>
              <a:rPr lang="nl-NL" b="1" dirty="0"/>
              <a:t>Sturing van Burgerschapsvorming </a:t>
            </a:r>
          </a:p>
          <a:p>
            <a:pPr algn="ctr">
              <a:lnSpc>
                <a:spcPct val="150000"/>
              </a:lnSpc>
            </a:pPr>
            <a:r>
              <a:rPr lang="nl-NL" b="1" dirty="0"/>
              <a:t>door de Overheid</a:t>
            </a:r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endParaRPr lang="nl-NL" dirty="0"/>
          </a:p>
        </p:txBody>
      </p:sp>
      <p:sp>
        <p:nvSpPr>
          <p:cNvPr id="7" name="AutoShape 4" descr="Afbeeldingsresultaat voor weegschaal">
            <a:extLst>
              <a:ext uri="{FF2B5EF4-FFF2-40B4-BE49-F238E27FC236}">
                <a16:creationId xmlns:a16="http://schemas.microsoft.com/office/drawing/2014/main" id="{916A5601-AE29-4354-B24B-36EB058ACD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10" descr="Afbeeldingsresultaat voor weegschaal">
            <a:extLst>
              <a:ext uri="{FF2B5EF4-FFF2-40B4-BE49-F238E27FC236}">
                <a16:creationId xmlns:a16="http://schemas.microsoft.com/office/drawing/2014/main" id="{9D55BC4F-69D1-4F8B-AD79-6A6A2FF74E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4" descr="Weegschaal, Gelijk Arm Van De Balans, Schaal, Wet">
            <a:extLst>
              <a:ext uri="{FF2B5EF4-FFF2-40B4-BE49-F238E27FC236}">
                <a16:creationId xmlns:a16="http://schemas.microsoft.com/office/drawing/2014/main" id="{C0AC8EE3-C8CC-4AAF-9915-6E5294CB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58" y="3778051"/>
            <a:ext cx="227687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3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6E52CA-4F9E-49AE-89BF-7DE1C11A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06" y="2564904"/>
            <a:ext cx="5979188" cy="398612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91923C-70EB-477E-866B-EEFED5D5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Richting aan Burgerschap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F745B5-CAE2-44C8-B321-21434BBDD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Waartoe, Wat en Hoe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887FD9-C4DC-47C3-88A3-6E5B8F6330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190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Burgerschapsagenda mbo 2017 – 2021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Zes doelen, MBO-Raad en OCW</a:t>
            </a:r>
          </a:p>
          <a:p>
            <a:pPr algn="ctr"/>
            <a:endParaRPr lang="nl-NL" b="1" dirty="0"/>
          </a:p>
          <a:p>
            <a:pPr marL="457200" indent="-457200">
              <a:buAutoNum type="arabicPeriod"/>
            </a:pPr>
            <a:r>
              <a:rPr lang="nl-NL" dirty="0"/>
              <a:t>Onderzoek t.b.v. gemeenschappelijke uitgangspunten</a:t>
            </a:r>
          </a:p>
          <a:p>
            <a:pPr marL="457200" indent="-457200">
              <a:buAutoNum type="arabicPeriod"/>
            </a:pPr>
            <a:r>
              <a:rPr lang="nl-NL" dirty="0"/>
              <a:t>Doorlopende leerlijn</a:t>
            </a:r>
          </a:p>
          <a:p>
            <a:pPr marL="457200" indent="-457200">
              <a:buAutoNum type="arabicPeriod"/>
            </a:pPr>
            <a:r>
              <a:rPr lang="nl-NL" dirty="0"/>
              <a:t>Curriculumontwikkeling</a:t>
            </a:r>
          </a:p>
          <a:p>
            <a:pPr marL="457200" indent="-457200">
              <a:buAutoNum type="arabicPeriod"/>
            </a:pPr>
            <a:r>
              <a:rPr lang="nl-NL" dirty="0"/>
              <a:t>Kwaliteitsborging</a:t>
            </a:r>
          </a:p>
          <a:p>
            <a:pPr marL="457200" indent="-457200">
              <a:buAutoNum type="arabicPeriod"/>
            </a:pPr>
            <a:r>
              <a:rPr lang="nl-NL" dirty="0"/>
              <a:t>Professionalisering</a:t>
            </a:r>
          </a:p>
          <a:p>
            <a:pPr marL="457200" indent="-457200">
              <a:buAutoNum type="arabicPeriod"/>
            </a:pPr>
            <a:r>
              <a:rPr lang="nl-NL" dirty="0"/>
              <a:t>Samenwerking met externe partijen</a:t>
            </a:r>
          </a:p>
        </p:txBody>
      </p:sp>
    </p:spTree>
    <p:extLst>
      <p:ext uri="{BB962C8B-B14F-4D97-AF65-F5344CB8AC3E}">
        <p14:creationId xmlns:p14="http://schemas.microsoft.com/office/powerpoint/2010/main" val="830267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Voortgang Burgerschapsagenda mbo 2017 – 2021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Zes actielijnen</a:t>
            </a:r>
          </a:p>
          <a:p>
            <a:pPr algn="ctr"/>
            <a:endParaRPr lang="nl-NL" b="1" dirty="0"/>
          </a:p>
          <a:p>
            <a:r>
              <a:rPr lang="nl-NL" b="1" dirty="0"/>
              <a:t>OCW</a:t>
            </a:r>
          </a:p>
          <a:p>
            <a:r>
              <a:rPr lang="nl-NL" dirty="0"/>
              <a:t>1. Onderzoek t.b.v. gemeenschappelijke uitgangspunten </a:t>
            </a:r>
          </a:p>
          <a:p>
            <a:r>
              <a:rPr lang="nl-NL" dirty="0"/>
              <a:t>2. Doorlopende leerlijn </a:t>
            </a:r>
          </a:p>
          <a:p>
            <a:r>
              <a:rPr lang="nl-NL" b="1" dirty="0"/>
              <a:t>MBO-Raad</a:t>
            </a:r>
          </a:p>
          <a:p>
            <a:r>
              <a:rPr lang="nl-NL" dirty="0"/>
              <a:t>3. Curriculumontwikkeling </a:t>
            </a:r>
          </a:p>
          <a:p>
            <a:r>
              <a:rPr lang="nl-NL" dirty="0"/>
              <a:t>4. Kwaliteitsborging </a:t>
            </a:r>
          </a:p>
          <a:p>
            <a:r>
              <a:rPr lang="nl-NL" dirty="0"/>
              <a:t>5. Professionalisering </a:t>
            </a:r>
          </a:p>
          <a:p>
            <a:r>
              <a:rPr lang="nl-NL" dirty="0"/>
              <a:t>6. Samenwerking met externe partijen 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355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Overheidsbemoeienis of Zelforganisatie?</a:t>
            </a:r>
          </a:p>
          <a:p>
            <a:pPr algn="ctr"/>
            <a:endParaRPr lang="nl-NL" b="1" dirty="0"/>
          </a:p>
          <a:p>
            <a:pPr algn="ctr">
              <a:lnSpc>
                <a:spcPct val="150000"/>
              </a:lnSpc>
            </a:pPr>
            <a:r>
              <a:rPr lang="nl-NL" b="1" dirty="0"/>
              <a:t>Hand in eigen boezem:</a:t>
            </a:r>
          </a:p>
          <a:p>
            <a:pPr algn="ctr">
              <a:lnSpc>
                <a:spcPct val="150000"/>
              </a:lnSpc>
            </a:pPr>
            <a:r>
              <a:rPr lang="nl-NL" b="1" dirty="0"/>
              <a:t>Wat kunnen we zelf doen?!</a:t>
            </a:r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endParaRPr lang="nl-NL" dirty="0"/>
          </a:p>
        </p:txBody>
      </p:sp>
      <p:sp>
        <p:nvSpPr>
          <p:cNvPr id="7" name="AutoShape 4" descr="Afbeeldingsresultaat voor weegschaal">
            <a:extLst>
              <a:ext uri="{FF2B5EF4-FFF2-40B4-BE49-F238E27FC236}">
                <a16:creationId xmlns:a16="http://schemas.microsoft.com/office/drawing/2014/main" id="{916A5601-AE29-4354-B24B-36EB058ACD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10" descr="Afbeeldingsresultaat voor weegschaal">
            <a:extLst>
              <a:ext uri="{FF2B5EF4-FFF2-40B4-BE49-F238E27FC236}">
                <a16:creationId xmlns:a16="http://schemas.microsoft.com/office/drawing/2014/main" id="{9D55BC4F-69D1-4F8B-AD79-6A6A2FF74E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4" descr="Weegschaal, Gelijk Arm Van De Balans, Schaal, Wet">
            <a:extLst>
              <a:ext uri="{FF2B5EF4-FFF2-40B4-BE49-F238E27FC236}">
                <a16:creationId xmlns:a16="http://schemas.microsoft.com/office/drawing/2014/main" id="{C0AC8EE3-C8CC-4AAF-9915-6E5294CB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58" y="3581400"/>
            <a:ext cx="227687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62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2E4C6F-BA5D-4518-9B18-DC9B71F18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Over Burgerschap: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Wat staat er in het Strategisch Plan?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1A135F6-F004-48BD-8410-61DE241435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52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2E4C6F-BA5D-4518-9B18-DC9B71F18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Over Burgerschap: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Wat staat er in het Strategisch Plan?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</p:txBody>
      </p:sp>
      <p:pic>
        <p:nvPicPr>
          <p:cNvPr id="5126" name="Picture 6" descr="Afbeeldingsresultaat voor vraagteken">
            <a:extLst>
              <a:ext uri="{FF2B5EF4-FFF2-40B4-BE49-F238E27FC236}">
                <a16:creationId xmlns:a16="http://schemas.microsoft.com/office/drawing/2014/main" id="{F0F45800-B271-4606-BBE9-67D72867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996952"/>
            <a:ext cx="3086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A135F6-F004-48BD-8410-61DE241435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627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6457F5-C74F-4EA5-ADE5-467D6B51F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2"/>
            <a:ext cx="7212012" cy="3711351"/>
          </a:xfrm>
        </p:spPr>
        <p:txBody>
          <a:bodyPr/>
          <a:lstStyle/>
          <a:p>
            <a:r>
              <a:rPr lang="nl-NL" b="1" dirty="0"/>
              <a:t>Accenten Noorderpoortonderwijsvisie 2016-2020 </a:t>
            </a:r>
          </a:p>
          <a:p>
            <a:endParaRPr lang="nl-NL" b="1" dirty="0"/>
          </a:p>
          <a:p>
            <a:r>
              <a:rPr lang="nl-NL" dirty="0"/>
              <a:t>(</a:t>
            </a:r>
            <a:r>
              <a:rPr lang="nl-NL" dirty="0">
                <a:hlinkClick r:id="rId2"/>
              </a:rPr>
              <a:t>gps naar wendbaar vakmanschap </a:t>
            </a:r>
            <a:r>
              <a:rPr lang="nl-NL" dirty="0"/>
              <a:t>, het Strategisch Plan)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ondernemend gedrag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vitaal burgerschap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maatschappelijke actualiteit in school en opleiding</a:t>
            </a:r>
          </a:p>
          <a:p>
            <a:pPr marL="0" indent="0"/>
            <a:r>
              <a:rPr lang="nl-NL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duurzaam in samenwerking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kritisch denken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C42B19-0A09-46C7-900C-CA5C44C812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1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6457F5-C74F-4EA5-ADE5-467D6B51F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2"/>
            <a:ext cx="7212012" cy="3711351"/>
          </a:xfrm>
        </p:spPr>
        <p:txBody>
          <a:bodyPr/>
          <a:lstStyle/>
          <a:p>
            <a:r>
              <a:rPr lang="nl-NL" b="1" dirty="0"/>
              <a:t>Accenten Noorderpoortonderwijsvisie 2016-2020 </a:t>
            </a:r>
          </a:p>
          <a:p>
            <a:endParaRPr lang="nl-NL" b="1" dirty="0"/>
          </a:p>
          <a:p>
            <a:r>
              <a:rPr lang="nl-NL" dirty="0"/>
              <a:t>(</a:t>
            </a:r>
            <a:r>
              <a:rPr lang="nl-NL" dirty="0">
                <a:hlinkClick r:id="rId2"/>
              </a:rPr>
              <a:t>gps naar wendbaar vakmanschap </a:t>
            </a:r>
            <a:r>
              <a:rPr lang="nl-NL" dirty="0"/>
              <a:t>, het Strategisch Plan)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wordt gesproken van 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 algn="ctr"/>
            <a:r>
              <a:rPr lang="nl-NL" i="1" dirty="0"/>
              <a:t>… Gezamenlijke Verantwoordelijkheid, Actieve Participatie, Blijvende Ontwikkeling en Reflectie, en dit alles in het </a:t>
            </a:r>
          </a:p>
          <a:p>
            <a:pPr marL="0" indent="0" algn="ctr"/>
            <a:r>
              <a:rPr lang="nl-NL" i="1" dirty="0"/>
              <a:t>DNA van de School ... </a:t>
            </a:r>
          </a:p>
          <a:p>
            <a:pPr marL="0" indent="0" algn="ctr"/>
            <a:endParaRPr lang="nl-NL" i="1" dirty="0"/>
          </a:p>
          <a:p>
            <a:pPr marL="0" indent="0" algn="ctr"/>
            <a:endParaRPr lang="nl-NL" dirty="0"/>
          </a:p>
          <a:p>
            <a:pPr marL="0" indent="0" algn="ctr"/>
            <a:endParaRPr lang="nl-NL" b="1" dirty="0"/>
          </a:p>
          <a:p>
            <a:pPr marL="0" indent="0" algn="ctr"/>
            <a:r>
              <a:rPr lang="nl-NL" sz="2400" b="1" dirty="0"/>
              <a:t>Dus: aan de bak!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C42B19-0A09-46C7-900C-CA5C44C812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Afbeeldingsresultaat voor pijl">
            <a:extLst>
              <a:ext uri="{FF2B5EF4-FFF2-40B4-BE49-F238E27FC236}">
                <a16:creationId xmlns:a16="http://schemas.microsoft.com/office/drawing/2014/main" id="{D7861240-A2CC-40AE-8096-C4E9E749D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1572" y="472514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raagteken Gratis Icoon">
            <a:extLst>
              <a:ext uri="{FF2B5EF4-FFF2-40B4-BE49-F238E27FC236}">
                <a16:creationId xmlns:a16="http://schemas.microsoft.com/office/drawing/2014/main" id="{8EB931C2-ABD5-4C74-AD80-12C3DBA46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29" y="4725143"/>
            <a:ext cx="647702" cy="6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76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6FD1BA-A5C0-4E25-B806-3AD1202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In </a:t>
            </a:r>
            <a:r>
              <a:rPr lang="nl-NL" b="1" dirty="0" err="1"/>
              <a:t>concreto</a:t>
            </a:r>
            <a:r>
              <a:rPr lang="nl-NL" b="1" dirty="0"/>
              <a:t> aanvullen met aandacht voor: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Professionaliteit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Curriculum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Studenten betrekken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Opbrengst</a:t>
            </a:r>
          </a:p>
          <a:p>
            <a:pPr algn="ctr"/>
            <a:endParaRPr lang="nl-NL" b="1" dirty="0"/>
          </a:p>
          <a:p>
            <a:endParaRPr lang="nl-NL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0ADBA2-0603-4162-93EF-C942282D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852936"/>
            <a:ext cx="3157600" cy="162419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64E77F-1D7D-413E-9278-B50BA9F309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514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Een Visie op Burgerschapsonderwijs bij Noorderpoort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Door de NP-Ontwikkelgroep Burgerschap</a:t>
            </a:r>
          </a:p>
          <a:p>
            <a:pPr algn="ctr"/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Waartoe?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Wat?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Hoe?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E60E39-C91C-4E0A-A5EF-1B95FDD51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149" y="3284984"/>
            <a:ext cx="2483641" cy="2483641"/>
          </a:xfrm>
          <a:prstGeom prst="rect">
            <a:avLst/>
          </a:prstGeom>
          <a:solidFill>
            <a:srgbClr val="FFC000"/>
          </a:solidFill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19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7870452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i="1" dirty="0"/>
              <a:t>Actief burgerschap verwijst naar de bereidheid en het</a:t>
            </a:r>
          </a:p>
          <a:p>
            <a:pPr algn="ctr"/>
            <a:r>
              <a:rPr lang="nl-NL" i="1" dirty="0"/>
              <a:t>vermogen deel uit te maken van een gemeenschap en daar</a:t>
            </a:r>
          </a:p>
          <a:p>
            <a:pPr algn="ctr"/>
            <a:r>
              <a:rPr lang="nl-NL" i="1" dirty="0"/>
              <a:t>een actieve bijdrage aan te leveren.</a:t>
            </a:r>
            <a:endParaRPr lang="nl-NL" dirty="0"/>
          </a:p>
          <a:p>
            <a:endParaRPr lang="nl-NL" dirty="0"/>
          </a:p>
          <a:p>
            <a:pPr algn="ctr"/>
            <a:r>
              <a:rPr lang="nl-NL" dirty="0"/>
              <a:t>Gericht op heden én toekomst, onze studenten zijn burgers.</a:t>
            </a:r>
          </a:p>
          <a:p>
            <a:pPr algn="ctr"/>
            <a:r>
              <a:rPr lang="nl-NL" dirty="0"/>
              <a:t>Burgerschap is gericht op actieve deelname aan de maatschappij</a:t>
            </a:r>
          </a:p>
          <a:p>
            <a:pPr algn="ctr"/>
            <a:r>
              <a:rPr lang="nl-NL" dirty="0"/>
              <a:t>met respect voor anderen, rekening houdend met het algemeen</a:t>
            </a:r>
          </a:p>
          <a:p>
            <a:pPr algn="ctr"/>
            <a:r>
              <a:rPr lang="nl-NL" dirty="0"/>
              <a:t>belang.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276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Burgerschapsonderwijs in Nederland</a:t>
            </a:r>
          </a:p>
          <a:p>
            <a:pPr algn="ctr"/>
            <a:endParaRPr lang="nl-NL" b="1" dirty="0"/>
          </a:p>
          <a:p>
            <a:endParaRPr lang="nl-NL" b="1" dirty="0"/>
          </a:p>
          <a:p>
            <a:r>
              <a:rPr lang="nl-NL" b="1" dirty="0"/>
              <a:t>Politiek: 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Voorbereiding democratisch Burgerschap </a:t>
            </a:r>
          </a:p>
          <a:p>
            <a:pPr marL="0" indent="0"/>
            <a:r>
              <a:rPr lang="nl-NL" b="1" dirty="0"/>
              <a:t>	</a:t>
            </a:r>
            <a:r>
              <a:rPr lang="nl-NL" dirty="0"/>
              <a:t>De overheid ontleent de wettelijke opdracht tot 	Burgerschapsvorming aan de socialiserende functie 	van onderwijs. </a:t>
            </a: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Inspanningsverplichting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Organisatie &amp; borging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Imago</a:t>
            </a:r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7870452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r>
              <a:rPr lang="nl-NL" dirty="0"/>
              <a:t>Drie uitgangspunten: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Normatief: er liggen (democratische) waarden aan ten grondslag, gebaseerd op de Grondwet en Mensenrechten.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8575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7870452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r>
              <a:rPr lang="nl-NL" dirty="0"/>
              <a:t>Drie uitgangspunten: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Normatief: er liggen (democratische) waarden aan ten grondslag, gebaseerd op de Grondwet en Mensenrechten.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Sociale én individuele vorming; zowel ‘levenskunst’ als ‘reddingsvest’, mondig en actieve kritische participatie in dialoog.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4634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7870452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r>
              <a:rPr lang="nl-NL" dirty="0"/>
              <a:t>Drie uitgangspunten: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Normatief: er liggen (democratische) waarden aan ten grondslag, gebaseerd op de Grondwet en Mensenrechten.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Sociale én individuele vorming; zowel ‘levenskunst’ als ‘reddingsvest’, mondig en actieve kritische participatie in dialoog.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Domeinoverstijgend, integraal deel van het onderwijs.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6219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</p:txBody>
      </p:sp>
    </p:spTree>
    <p:extLst>
      <p:ext uri="{BB962C8B-B14F-4D97-AF65-F5344CB8AC3E}">
        <p14:creationId xmlns:p14="http://schemas.microsoft.com/office/powerpoint/2010/main" val="238897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i="1" dirty="0"/>
              <a:t>‘Wij doen al aan Burgerschap want het sluit aan bij de beroepsvakken’ </a:t>
            </a:r>
            <a:r>
              <a:rPr lang="nl-NL" dirty="0"/>
              <a:t>klopt niet: Burgerschap gaat wel over werkhouding (arbeidsethos) maar niet over beroepshouding: specifieke beroepsnormen laten we over aan de vakopleiding.</a:t>
            </a:r>
          </a:p>
        </p:txBody>
      </p:sp>
    </p:spTree>
    <p:extLst>
      <p:ext uri="{BB962C8B-B14F-4D97-AF65-F5344CB8AC3E}">
        <p14:creationId xmlns:p14="http://schemas.microsoft.com/office/powerpoint/2010/main" val="790353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‘Wij doen al aan Burgerschap want het sluit aan bij de beroepsvakken’ klopt niet: Burgerschap gaat wel over werkhouding (arbeidsethos) maar niet over beroepshouding: specifieke beroepsnormen laten we over aan de vakopleiding.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1000-dingendoekje.</a:t>
            </a:r>
          </a:p>
        </p:txBody>
      </p:sp>
    </p:spTree>
    <p:extLst>
      <p:ext uri="{BB962C8B-B14F-4D97-AF65-F5344CB8AC3E}">
        <p14:creationId xmlns:p14="http://schemas.microsoft.com/office/powerpoint/2010/main" val="3574823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‘Wij doen al aan Burgerschap want het sluit aan bij de beroepsvakken’ klopt niet: Burgerschap gaat wel over werkhouding (arbeidsethos) maar niet over beroepshouding: specifieke beroepsnormen laten we over aan de vakopleiding.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1000-dingendoekje.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oplossing voor maatschappelijke problemen.</a:t>
            </a:r>
          </a:p>
        </p:txBody>
      </p:sp>
    </p:spTree>
    <p:extLst>
      <p:ext uri="{BB962C8B-B14F-4D97-AF65-F5344CB8AC3E}">
        <p14:creationId xmlns:p14="http://schemas.microsoft.com/office/powerpoint/2010/main" val="2430605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‘Wij doen al aan Burgerschap want het sluit aan bij de beroepsvakken’ klopt niet: Burgerschap gaat wel over werkhouding (arbeidsethos) maar niet over beroepshouding: specifieke beroepsnormen laten we over aan de vakopleiding.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1000-dingendoekje.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oplossing voor maatschappelijke problemen.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kan géén vrijstelling gegeven worden voor Burgerschap!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6" name="Picture 4" descr="Afbeeldingsresultaat voor lemniscaat noorderpoort">
            <a:extLst>
              <a:ext uri="{FF2B5EF4-FFF2-40B4-BE49-F238E27FC236}">
                <a16:creationId xmlns:a16="http://schemas.microsoft.com/office/drawing/2014/main" id="{3006C278-D1E8-4C84-8299-A618F0BE4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2" t="36335" r="14148" b="40514"/>
          <a:stretch/>
        </p:blipFill>
        <p:spPr bwMode="auto">
          <a:xfrm>
            <a:off x="2555776" y="5927030"/>
            <a:ext cx="93610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76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Wat</a:t>
            </a:r>
            <a:r>
              <a:rPr lang="nl-NL" b="1" dirty="0"/>
              <a:t> is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Vier dimensies, geen discussie. </a:t>
            </a:r>
          </a:p>
          <a:p>
            <a:pPr algn="ctr"/>
            <a:r>
              <a:rPr lang="nl-NL" b="1" dirty="0"/>
              <a:t>Wél: eigen invulling en ‘couleur </a:t>
            </a:r>
            <a:r>
              <a:rPr lang="nl-NL" b="1" dirty="0" err="1"/>
              <a:t>locale</a:t>
            </a:r>
            <a:r>
              <a:rPr lang="nl-NL" b="1" dirty="0"/>
              <a:t>’ mogelijk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289DE3-F86D-4008-82EF-F0ED743AF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00" t="14482" r="22207" b="12019"/>
          <a:stretch/>
        </p:blipFill>
        <p:spPr>
          <a:xfrm>
            <a:off x="3492491" y="3334742"/>
            <a:ext cx="2159018" cy="2880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0050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Wat</a:t>
            </a:r>
            <a:r>
              <a:rPr lang="nl-NL" b="1" dirty="0"/>
              <a:t> is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Vier dimensies, geen discussie. </a:t>
            </a:r>
          </a:p>
          <a:p>
            <a:pPr algn="ctr"/>
            <a:r>
              <a:rPr lang="nl-NL" b="1" dirty="0"/>
              <a:t>Wél: eigen invulling en ‘couleur </a:t>
            </a:r>
            <a:r>
              <a:rPr lang="nl-NL" b="1" dirty="0" err="1"/>
              <a:t>locale</a:t>
            </a:r>
            <a:r>
              <a:rPr lang="nl-NL" b="1" dirty="0"/>
              <a:t>’ mogelijk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Drie voorbeelden, </a:t>
            </a:r>
            <a:r>
              <a:rPr lang="nl-NL" b="1" dirty="0" err="1"/>
              <a:t>Noorderpoortbreed</a:t>
            </a:r>
            <a:endParaRPr lang="nl-NL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FD88F0-43C6-40DA-8A25-B9EB58F53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005064"/>
            <a:ext cx="2201848" cy="123904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9071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Burgerschapsonderwijs Noorderpoort</a:t>
            </a:r>
          </a:p>
          <a:p>
            <a:pPr algn="ctr"/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07EFD6-2453-4107-B4EC-EF4B86515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924944"/>
            <a:ext cx="4968552" cy="311074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873194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E0232D5-6220-427D-913E-7C1C1566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12776"/>
            <a:ext cx="7690048" cy="38450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35000"/>
          </a:effec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is Burgerschap?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 1: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jaar Leven in Vrijheid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november 2019</a:t>
            </a: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 Nationale gesprek over Vrijheid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7F8998-B043-45C6-A427-36E513E3A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244" y="57857"/>
            <a:ext cx="166351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81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0112E05-C186-459E-93D6-5AEE6445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1366837"/>
            <a:ext cx="7334250" cy="4124325"/>
          </a:xfrm>
          <a:prstGeom prst="rect">
            <a:avLst/>
          </a:prstGeom>
          <a:solidFill>
            <a:schemeClr val="bg2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  <a:softEdge rad="635000"/>
          </a:effec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is Burgerschap?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 2: 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jaar Leven in Vrijheid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mei 2020</a:t>
            </a: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Terug naar Westerbork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5E4B36-5BDA-4A9F-8BC8-A55861350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244" y="57857"/>
            <a:ext cx="166351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08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F7EEC0-9FAD-43B8-93CD-7014C3D26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01" y="1180571"/>
            <a:ext cx="6717235" cy="4469342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  <a:softEdge rad="622300"/>
          </a:effec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is Burgerschap?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 3: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jaar Leven in Vrijheid 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november 2020</a:t>
            </a: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Meezingen met het Requiem van Mozart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6DED130-C144-4A23-86FA-FA36AC8EA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244" y="57857"/>
            <a:ext cx="166351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7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Hoe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Burgerschap structureel in het curriculum</a:t>
            </a:r>
          </a:p>
          <a:p>
            <a:pPr algn="ctr"/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319944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Hoe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Burgerschap structureel in het curriculum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Projectdagen met excursies en workshops</a:t>
            </a:r>
          </a:p>
        </p:txBody>
      </p:sp>
    </p:spTree>
    <p:extLst>
      <p:ext uri="{BB962C8B-B14F-4D97-AF65-F5344CB8AC3E}">
        <p14:creationId xmlns:p14="http://schemas.microsoft.com/office/powerpoint/2010/main" val="2123582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Hoe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Burgerschap structureel in het curriculum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Projectdagen met excursies en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Een lesprogramma</a:t>
            </a:r>
          </a:p>
        </p:txBody>
      </p:sp>
    </p:spTree>
    <p:extLst>
      <p:ext uri="{BB962C8B-B14F-4D97-AF65-F5344CB8AC3E}">
        <p14:creationId xmlns:p14="http://schemas.microsoft.com/office/powerpoint/2010/main" val="636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Hoe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Burgerschap structureel in het curriculum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Projectdagen met excursies en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Een lesprogramma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Rode draad in schoolcultuur: de school en stage als oefenplaats</a:t>
            </a:r>
          </a:p>
        </p:txBody>
      </p:sp>
    </p:spTree>
    <p:extLst>
      <p:ext uri="{BB962C8B-B14F-4D97-AF65-F5344CB8AC3E}">
        <p14:creationId xmlns:p14="http://schemas.microsoft.com/office/powerpoint/2010/main" val="1314020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7311884-277E-49BF-B141-C2629057D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22" b="8134"/>
          <a:stretch/>
        </p:blipFill>
        <p:spPr>
          <a:xfrm>
            <a:off x="0" y="1022350"/>
            <a:ext cx="9144000" cy="53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9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Afspraken voor de toekomst</a:t>
            </a:r>
          </a:p>
          <a:p>
            <a:pPr algn="ctr"/>
            <a:endParaRPr lang="nl-NL" b="1" dirty="0"/>
          </a:p>
          <a:p>
            <a:pPr algn="ctr"/>
            <a:r>
              <a:rPr lang="nl-NL" i="1" dirty="0"/>
              <a:t>“Tenslotte geldt bij alles wat we doen zonder uitzondering: afspraak is afspraak.” </a:t>
            </a:r>
          </a:p>
          <a:p>
            <a:pPr algn="ctr"/>
            <a:endParaRPr lang="nl-NL" i="1" dirty="0"/>
          </a:p>
          <a:p>
            <a:pPr algn="ctr"/>
            <a:endParaRPr lang="nl-NL" i="1" dirty="0"/>
          </a:p>
          <a:p>
            <a:pPr algn="ctr"/>
            <a:r>
              <a:rPr lang="nl-NL" dirty="0"/>
              <a:t>(Strategisch Beleid Noorderpoort 2016-2020)</a:t>
            </a:r>
            <a:endParaRPr lang="nl-NL" b="1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8C9A08-AF42-4198-BE6A-2FC0579D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852936"/>
            <a:ext cx="3157600" cy="162419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631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Afspraken voor de toekomst</a:t>
            </a:r>
          </a:p>
          <a:p>
            <a:pPr algn="ctr"/>
            <a:endParaRPr lang="nl-NL" b="1" dirty="0"/>
          </a:p>
          <a:p>
            <a:pPr algn="ctr"/>
            <a:r>
              <a:rPr lang="nl-NL" i="1" dirty="0"/>
              <a:t>"Als je op misstanden wijst en oproept tot een betere wereld jubelt iedereen 'hoera!', maar als je dan een bepaalde weg aangeeft, krabbelt menigeen terug"</a:t>
            </a:r>
            <a:r>
              <a:rPr lang="nl-NL" dirty="0"/>
              <a:t> 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(dr. W. Gehrels,1885-1968.Muziekpedagoog)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8C9A08-AF42-4198-BE6A-2FC0579D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852936"/>
            <a:ext cx="3157600" cy="162419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2461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Simpele Boodschap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lat moet omhoog!</a:t>
            </a:r>
          </a:p>
        </p:txBody>
      </p:sp>
    </p:spTree>
    <p:extLst>
      <p:ext uri="{BB962C8B-B14F-4D97-AF65-F5344CB8AC3E}">
        <p14:creationId xmlns:p14="http://schemas.microsoft.com/office/powerpoint/2010/main" val="839486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1. Scholing docenten</a:t>
            </a:r>
          </a:p>
        </p:txBody>
      </p:sp>
      <p:pic>
        <p:nvPicPr>
          <p:cNvPr id="4104" name="Picture 8" descr="Gerelateerde afbeelding">
            <a:extLst>
              <a:ext uri="{FF2B5EF4-FFF2-40B4-BE49-F238E27FC236}">
                <a16:creationId xmlns:a16="http://schemas.microsoft.com/office/drawing/2014/main" id="{F3EC718C-1557-4AE6-9AF7-94DE938C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33607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719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2. Gedegen Burgerschapsprogramma op elke school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8F0D4A-7D37-41B6-9827-245CA4172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020" y="2996952"/>
            <a:ext cx="4211960" cy="23692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76590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3. Studententevredenheidsonderzoek</a:t>
            </a:r>
          </a:p>
        </p:txBody>
      </p:sp>
      <p:pic>
        <p:nvPicPr>
          <p:cNvPr id="2050" name="Picture 2" descr="Afbeeldingsresultaat voor tevreden">
            <a:extLst>
              <a:ext uri="{FF2B5EF4-FFF2-40B4-BE49-F238E27FC236}">
                <a16:creationId xmlns:a16="http://schemas.microsoft.com/office/drawing/2014/main" id="{DF75C016-13F0-48F9-A172-A1703BDC7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19" y="2564904"/>
            <a:ext cx="4095750" cy="381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45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4. Opbrengsten zichtbaar maken</a:t>
            </a:r>
          </a:p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D443F05-C785-443A-ACB6-EFB222E5B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99468" y="2564904"/>
            <a:ext cx="3537051" cy="3556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9933"/>
            </a:solidFill>
          </a:ln>
          <a:effectLst>
            <a:innerShdw blurRad="114300">
              <a:prstClr val="black"/>
            </a:inn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199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Vragenlijst Burgerschapscompetenties MBO</a:t>
            </a:r>
          </a:p>
          <a:p>
            <a:endParaRPr lang="nl-NL" dirty="0"/>
          </a:p>
        </p:txBody>
      </p:sp>
      <p:pic>
        <p:nvPicPr>
          <p:cNvPr id="5" name="Afbeelding 4">
            <a:hlinkClick r:id="rId4"/>
            <a:extLst>
              <a:ext uri="{FF2B5EF4-FFF2-40B4-BE49-F238E27FC236}">
                <a16:creationId xmlns:a16="http://schemas.microsoft.com/office/drawing/2014/main" id="{3F1F1B9E-DFCF-443C-8E5F-949F3FC9D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68" y="2652713"/>
            <a:ext cx="3246652" cy="24384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Afbeelding 8">
            <a:hlinkClick r:id="rId4"/>
            <a:extLst>
              <a:ext uri="{FF2B5EF4-FFF2-40B4-BE49-F238E27FC236}">
                <a16:creationId xmlns:a16="http://schemas.microsoft.com/office/drawing/2014/main" id="{ADBC0627-4030-4959-B2B5-142B14014E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8" y="3593414"/>
            <a:ext cx="3255748" cy="2438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</p:pic>
      <p:pic>
        <p:nvPicPr>
          <p:cNvPr id="11" name="Afbeelding 10">
            <a:hlinkClick r:id="rId4"/>
            <a:extLst>
              <a:ext uri="{FF2B5EF4-FFF2-40B4-BE49-F238E27FC236}">
                <a16:creationId xmlns:a16="http://schemas.microsoft.com/office/drawing/2014/main" id="{57091660-A845-4E1E-94F4-9F0A91F26A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08" y="3666912"/>
            <a:ext cx="3251200" cy="2438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99697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Even proberen …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E0428E-9D70-4635-BB2C-0E24067B5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34" y="2769593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13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Burgerschap: wat kun jíj eraan doen?</a:t>
            </a:r>
          </a:p>
        </p:txBody>
      </p:sp>
      <p:pic>
        <p:nvPicPr>
          <p:cNvPr id="1026" name="Picture 2" descr="Afbeeldingsresultaat voor wie. Ik? Ja jij">
            <a:extLst>
              <a:ext uri="{FF2B5EF4-FFF2-40B4-BE49-F238E27FC236}">
                <a16:creationId xmlns:a16="http://schemas.microsoft.com/office/drawing/2014/main" id="{7B3812F9-F1CA-49F7-9E4E-4AC6B238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791892" cy="379189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220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fbeeldingsresultaat voor wie. Ik? Ja jij">
            <a:extLst>
              <a:ext uri="{FF2B5EF4-FFF2-40B4-BE49-F238E27FC236}">
                <a16:creationId xmlns:a16="http://schemas.microsoft.com/office/drawing/2014/main" id="{7B3812F9-F1CA-49F7-9E4E-4AC6B238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791892" cy="379189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56D17BD-99FA-4037-85D4-55C1CC612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2636912"/>
            <a:ext cx="3791892" cy="379189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36977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fbeeldingsresultaat voor wie. Ik? Ja jij">
            <a:extLst>
              <a:ext uri="{FF2B5EF4-FFF2-40B4-BE49-F238E27FC236}">
                <a16:creationId xmlns:a16="http://schemas.microsoft.com/office/drawing/2014/main" id="{7B3812F9-F1CA-49F7-9E4E-4AC6B238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791892" cy="37918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ank u voor uw aandacht - Online tegeltjes bakken">
            <a:extLst>
              <a:ext uri="{FF2B5EF4-FFF2-40B4-BE49-F238E27FC236}">
                <a16:creationId xmlns:a16="http://schemas.microsoft.com/office/drawing/2014/main" id="{06483275-F58D-4613-A84F-DA430DA5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791892" cy="379189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66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401A84-D563-499F-ADF4-7F2C49178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Simpele Boodschap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b="1" dirty="0"/>
              <a:t>De lat moet omhoog!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Voor wie? 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8721FD-7179-4E7A-9F50-53867C8320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12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401A84-D563-499F-ADF4-7F2C49178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Simpele Boodschap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b="1" dirty="0"/>
              <a:t>De lat moet omhoog: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Voor ons!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EC2628-A901-45B5-AD31-F599C209F4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82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062006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09818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18444"/>
  <p:tag name="AS_OS" val="Microsoft Windows NT 6.1.7601 Service Pack 1"/>
  <p:tag name="AS_RELEASE_DATE" val="2014.05.28"/>
  <p:tag name="AS_TITLE" val="Aspose.Slides for .NET 4.0"/>
  <p:tag name="AS_VERSION" val="14.4.0.0"/>
  <p:tag name="HERGEBRUIK_156" val="[empty_val]"/>
  <p:tag name="HERGEBRUIK_157" val="55"/>
  <p:tag name="HERGEBRUIK_158" val="##60"/>
  <p:tag name="HERGEBRUIK_77" val="20-12-2016 0:00:00"/>
  <p:tag name="HERGEBRUIK_87" val="32"/>
  <p:tag name="HERGEBRUIK_LOGOID" val="1"/>
  <p:tag name="HERGEBRUIK_MODELID" val="31"/>
  <p:tag name="HERGEBRUIK_RELOADMODE" val="0"/>
  <p:tag name="HERGEBRUIK_TAALID" val="1"/>
  <p:tag name="HERGEBRUIKVW_13" val="Sportparklaan 5, Stadskanaal"/>
  <p:tag name="HERGEBRUIKVW_15" val="Postbus 101, 9500 AC Stadskanaal"/>
  <p:tag name="HERGEBRUIKVW_16" val="T (0599) 69 28 00"/>
  <p:tag name="HERGEBRUIKVW_17" val="T (0599) 69 28 00, F "/>
  <p:tag name="HERGEBRUIKVW_18" val="NL91 RABO 0385 1922 07, KvK 41013432"/>
  <p:tag name="HERGEBRUIKVW_19" val="NP Beroepsonderwijs Stadskanaal"/>
  <p:tag name="HERGEBRUIKVW_20" val="Noorderpoort&#10;NP Beroepsonderwijs Stadskanaal&#10;Postbus 101&#10;9500 AC Stadskanaal&#10;Sportparklaan 5&#10;Stadskanaal"/>
</p:tagLst>
</file>

<file path=ppt/theme/theme1.xml><?xml version="1.0" encoding="utf-8"?>
<a:theme xmlns:a="http://schemas.openxmlformats.org/drawingml/2006/main" name="1_Standaardontwerp">
  <a:themeElements>
    <a:clrScheme name="Standaardontwerp 8">
      <a:dk1>
        <a:srgbClr val="000000"/>
      </a:dk1>
      <a:lt1>
        <a:srgbClr val="FFFFFF"/>
      </a:lt1>
      <a:dk2>
        <a:srgbClr val="000000"/>
      </a:dk2>
      <a:lt2>
        <a:srgbClr val="DDBB01"/>
      </a:lt2>
      <a:accent1>
        <a:srgbClr val="B50070"/>
      </a:accent1>
      <a:accent2>
        <a:srgbClr val="C1C91F"/>
      </a:accent2>
      <a:accent3>
        <a:srgbClr val="FFFFFF"/>
      </a:accent3>
      <a:accent4>
        <a:srgbClr val="000000"/>
      </a:accent4>
      <a:accent5>
        <a:srgbClr val="D7AABB"/>
      </a:accent5>
      <a:accent6>
        <a:srgbClr val="AFB61B"/>
      </a:accent6>
      <a:hlink>
        <a:srgbClr val="009EE0"/>
      </a:hlink>
      <a:folHlink>
        <a:srgbClr val="81197F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0000"/>
        </a:dk1>
        <a:lt1>
          <a:srgbClr val="FFFFFF"/>
        </a:lt1>
        <a:dk2>
          <a:srgbClr val="000000"/>
        </a:dk2>
        <a:lt2>
          <a:srgbClr val="DDBB01"/>
        </a:lt2>
        <a:accent1>
          <a:srgbClr val="B50070"/>
        </a:accent1>
        <a:accent2>
          <a:srgbClr val="C1C91F"/>
        </a:accent2>
        <a:accent3>
          <a:srgbClr val="FFFFFF"/>
        </a:accent3>
        <a:accent4>
          <a:srgbClr val="000000"/>
        </a:accent4>
        <a:accent5>
          <a:srgbClr val="D7AABB"/>
        </a:accent5>
        <a:accent6>
          <a:srgbClr val="AFB61B"/>
        </a:accent6>
        <a:hlink>
          <a:srgbClr val="009EE0"/>
        </a:hlink>
        <a:folHlink>
          <a:srgbClr val="8119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B5FC14D3017847BCB32D2E70301096" ma:contentTypeVersion="14" ma:contentTypeDescription="Een nieuw document maken." ma:contentTypeScope="" ma:versionID="a1ed51b591e066ef254beb542f2f451f">
  <xsd:schema xmlns:xsd="http://www.w3.org/2001/XMLSchema" xmlns:xs="http://www.w3.org/2001/XMLSchema" xmlns:p="http://schemas.microsoft.com/office/2006/metadata/properties" xmlns:ns2="b5002053-e3c1-431f-b7e5-2b1a3836a497" xmlns:ns3="f241a635-f5ff-4b18-abcb-308de56ceef9" targetNamespace="http://schemas.microsoft.com/office/2006/metadata/properties" ma:root="true" ma:fieldsID="5735910330250a52aa55ac66a5815f83" ns2:_="" ns3:_="">
    <xsd:import namespace="b5002053-e3c1-431f-b7e5-2b1a3836a497"/>
    <xsd:import namespace="f241a635-f5ff-4b18-abcb-308de56ceef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002053-e3c1-431f-b7e5-2b1a3836a49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b4d33ff8-e5f8-47b4-9063-3b162a2131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1a635-f5ff-4b18-abcb-308de56ceef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d464f57-1862-4705-bb88-ec4106733b29}" ma:internalName="TaxCatchAll" ma:showField="CatchAllData" ma:web="f241a635-f5ff-4b18-abcb-308de56cee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B2C375-D69B-4B6C-A286-5F0B335D3889}"/>
</file>

<file path=customXml/itemProps2.xml><?xml version="1.0" encoding="utf-8"?>
<ds:datastoreItem xmlns:ds="http://schemas.openxmlformats.org/officeDocument/2006/customXml" ds:itemID="{7AF9F01D-B09B-4D8E-9DE3-F3328661CC8F}"/>
</file>

<file path=docProps/app.xml><?xml version="1.0" encoding="utf-8"?>
<Properties xmlns="http://schemas.openxmlformats.org/officeDocument/2006/extended-properties" xmlns:vt="http://schemas.openxmlformats.org/officeDocument/2006/docPropsVTypes">
  <TotalTime>39813</TotalTime>
  <Words>1529</Words>
  <Application>Microsoft Office PowerPoint</Application>
  <PresentationFormat>Diavoorstelling (4:3)</PresentationFormat>
  <Paragraphs>443</Paragraphs>
  <Slides>58</Slides>
  <Notes>48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2" baseType="lpstr">
      <vt:lpstr>Arial</vt:lpstr>
      <vt:lpstr>Calibri</vt:lpstr>
      <vt:lpstr>Times New Roman</vt:lpstr>
      <vt:lpstr>1_Standaardontwerp</vt:lpstr>
      <vt:lpstr>PowerPoint-presentatie</vt:lpstr>
      <vt:lpstr>Richting aan Burgerschap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I'tension B.V.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Gerjan Stappenbelt</dc:creator>
  <cp:lastModifiedBy>Dorinde van Helden</cp:lastModifiedBy>
  <cp:revision>204</cp:revision>
  <dcterms:created xsi:type="dcterms:W3CDTF">2009-12-16T15:11:37Z</dcterms:created>
  <dcterms:modified xsi:type="dcterms:W3CDTF">2024-07-18T11:00:56Z</dcterms:modified>
</cp:coreProperties>
</file>